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7" r:id="rId8"/>
    <p:sldId id="262" r:id="rId9"/>
    <p:sldId id="265" r:id="rId10"/>
    <p:sldId id="268" r:id="rId11"/>
    <p:sldId id="269" r:id="rId12"/>
    <p:sldId id="264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2D86"/>
    <a:srgbClr val="FFFFFF"/>
    <a:srgbClr val="FFB7B7"/>
    <a:srgbClr val="FFA3A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3218-6E61-4978-9E82-AD4BD292B10F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C37C-7B1B-4A27-979F-7E8DE05765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20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3218-6E61-4978-9E82-AD4BD292B10F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C37C-7B1B-4A27-979F-7E8DE05765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81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3218-6E61-4978-9E82-AD4BD292B10F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C37C-7B1B-4A27-979F-7E8DE05765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252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3218-6E61-4978-9E82-AD4BD292B10F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C37C-7B1B-4A27-979F-7E8DE05765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62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3218-6E61-4978-9E82-AD4BD292B10F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C37C-7B1B-4A27-979F-7E8DE05765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397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3218-6E61-4978-9E82-AD4BD292B10F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C37C-7B1B-4A27-979F-7E8DE05765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51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3218-6E61-4978-9E82-AD4BD292B10F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C37C-7B1B-4A27-979F-7E8DE05765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364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3218-6E61-4978-9E82-AD4BD292B10F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C37C-7B1B-4A27-979F-7E8DE05765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04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3218-6E61-4978-9E82-AD4BD292B10F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C37C-7B1B-4A27-979F-7E8DE05765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172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3218-6E61-4978-9E82-AD4BD292B10F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C37C-7B1B-4A27-979F-7E8DE05765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74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3218-6E61-4978-9E82-AD4BD292B10F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C37C-7B1B-4A27-979F-7E8DE05765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83218-6E61-4978-9E82-AD4BD292B10F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6C37C-7B1B-4A27-979F-7E8DE05765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85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valores+4.0&amp;&amp;view=detail&amp;mid=C761F35DBDD424AC4B9CC761F35DBDD424AC4B9C&amp;rvsmid=C7BF861EDE98CEE6F93CC7BF861EDE98CEE6F93C&amp;FORM=VDRVR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thazi.tknika.eus/es/reto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thazi.tknika.eus/es/reto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0BzyQD5iGxoE_Z2Q4N2hVTjd3a28/vie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82170"/>
            <a:ext cx="8853714" cy="5617029"/>
          </a:xfrm>
          <a:solidFill>
            <a:srgbClr val="C00000"/>
          </a:solidFill>
        </p:spPr>
        <p:txBody>
          <a:bodyPr anchor="ctr">
            <a:noAutofit/>
          </a:bodyPr>
          <a:lstStyle/>
          <a:p>
            <a:r>
              <a:rPr lang="es-ES" sz="6000" dirty="0" smtClean="0">
                <a:solidFill>
                  <a:schemeClr val="bg1"/>
                </a:solidFill>
              </a:rPr>
              <a:t>METODOLOGÍA en Formación profesional</a:t>
            </a:r>
            <a:endParaRPr lang="es-ES" sz="6000" dirty="0">
              <a:solidFill>
                <a:schemeClr val="bg1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9052560" y="870902"/>
            <a:ext cx="3139440" cy="5301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6000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9052560" y="682171"/>
            <a:ext cx="3139440" cy="56170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6000" dirty="0"/>
          </a:p>
        </p:txBody>
      </p:sp>
      <p:pic>
        <p:nvPicPr>
          <p:cNvPr id="5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711" y="870902"/>
            <a:ext cx="2153775" cy="1129690"/>
          </a:xfrm>
          <a:prstGeom prst="rect">
            <a:avLst/>
          </a:prstGeom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3030415" y="5475514"/>
            <a:ext cx="5141128" cy="518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dirty="0" smtClean="0">
                <a:solidFill>
                  <a:schemeClr val="bg1"/>
                </a:solidFill>
              </a:rPr>
              <a:t>BEATRIZ ARANAGA    2020/2021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859" y="2525485"/>
            <a:ext cx="2711513" cy="142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s://ethazi.tknika.eus/wp-content/uploads/sites/29/2019/03/atseden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" t="726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0" y="0"/>
            <a:ext cx="2703287" cy="4702629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s-ES" sz="4000" dirty="0" smtClean="0">
                <a:solidFill>
                  <a:schemeClr val="bg1"/>
                </a:solidFill>
                <a:latin typeface="Corbel" panose="020B0503020204020204" pitchFamily="34" charset="0"/>
              </a:rPr>
              <a:t>Espacios</a:t>
            </a:r>
          </a:p>
          <a:p>
            <a:pPr marL="449263" indent="0">
              <a:buNone/>
            </a:pPr>
            <a:r>
              <a:rPr lang="es-ES" dirty="0">
                <a:solidFill>
                  <a:srgbClr val="002D86"/>
                </a:solidFill>
                <a:latin typeface="Corbel" panose="020B0503020204020204" pitchFamily="34" charset="0"/>
              </a:rPr>
              <a:t>Informativo</a:t>
            </a:r>
          </a:p>
          <a:p>
            <a:pPr marL="449263" indent="0">
              <a:buNone/>
            </a:pPr>
            <a:r>
              <a:rPr lang="es-ES" dirty="0">
                <a:solidFill>
                  <a:srgbClr val="002D86"/>
                </a:solidFill>
                <a:latin typeface="Corbel" panose="020B0503020204020204" pitchFamily="34" charset="0"/>
              </a:rPr>
              <a:t>Analítico</a:t>
            </a:r>
          </a:p>
          <a:p>
            <a:pPr marL="449263" indent="0">
              <a:buNone/>
            </a:pPr>
            <a:r>
              <a:rPr lang="es-ES" dirty="0">
                <a:solidFill>
                  <a:srgbClr val="002D86"/>
                </a:solidFill>
                <a:latin typeface="Corbel" panose="020B0503020204020204" pitchFamily="34" charset="0"/>
              </a:rPr>
              <a:t>Creativo</a:t>
            </a:r>
          </a:p>
          <a:p>
            <a:pPr marL="449263" indent="0">
              <a:buNone/>
            </a:pPr>
            <a:r>
              <a:rPr lang="es-ES" dirty="0">
                <a:solidFill>
                  <a:srgbClr val="002D86"/>
                </a:solidFill>
                <a:latin typeface="Corbel" panose="020B0503020204020204" pitchFamily="34" charset="0"/>
              </a:rPr>
              <a:t>Constructivo</a:t>
            </a:r>
          </a:p>
          <a:p>
            <a:pPr marL="449263" indent="0">
              <a:buNone/>
            </a:pPr>
            <a:r>
              <a:rPr lang="es-ES" dirty="0">
                <a:solidFill>
                  <a:srgbClr val="002D86"/>
                </a:solidFill>
                <a:latin typeface="Corbel" panose="020B0503020204020204" pitchFamily="34" charset="0"/>
              </a:rPr>
              <a:t>Ejecutivo</a:t>
            </a:r>
          </a:p>
          <a:p>
            <a:pPr marL="449263" indent="0">
              <a:buNone/>
            </a:pPr>
            <a:r>
              <a:rPr lang="es-ES" dirty="0" smtClean="0">
                <a:solidFill>
                  <a:srgbClr val="002D86"/>
                </a:solidFill>
                <a:latin typeface="Corbel" panose="020B0503020204020204" pitchFamily="34" charset="0"/>
              </a:rPr>
              <a:t>Lúdico</a:t>
            </a:r>
            <a:endParaRPr lang="es-ES" dirty="0">
              <a:solidFill>
                <a:srgbClr val="002D86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76663" y="337403"/>
            <a:ext cx="7732865" cy="6335596"/>
          </a:xfrm>
        </p:spPr>
        <p:txBody>
          <a:bodyPr anchor="ctr">
            <a:normAutofit/>
          </a:bodyPr>
          <a:lstStyle/>
          <a:p>
            <a:pPr marL="531813" indent="0">
              <a:spcAft>
                <a:spcPts val="1200"/>
              </a:spcAft>
              <a:buNone/>
            </a:pPr>
            <a:r>
              <a:rPr lang="es-ES" sz="2400" dirty="0" smtClean="0">
                <a:latin typeface="Corbel" panose="020B0503020204020204" pitchFamily="34" charset="0"/>
              </a:rPr>
              <a:t>El modelo de aprendizaje </a:t>
            </a:r>
            <a:r>
              <a:rPr lang="es-ES" sz="2400" dirty="0">
                <a:latin typeface="Corbel" panose="020B0503020204020204" pitchFamily="34" charset="0"/>
              </a:rPr>
              <a:t>de </a:t>
            </a:r>
            <a:r>
              <a:rPr lang="es-ES" sz="2400" dirty="0" smtClean="0">
                <a:latin typeface="Corbel" panose="020B0503020204020204" pitchFamily="34" charset="0"/>
              </a:rPr>
              <a:t>FP está  a</a:t>
            </a:r>
            <a:r>
              <a:rPr lang="es-ES" sz="2400" dirty="0" smtClean="0">
                <a:latin typeface="Corbel" panose="020B0503020204020204" pitchFamily="34" charset="0"/>
              </a:rPr>
              <a:t>lineado con los ODS, Agenda 2030 y la Responsabilidad Social Corporativa.</a:t>
            </a:r>
          </a:p>
          <a:p>
            <a:pPr marL="531813" indent="0">
              <a:spcAft>
                <a:spcPts val="1200"/>
              </a:spcAft>
              <a:buNone/>
            </a:pPr>
            <a:r>
              <a:rPr lang="es-ES" sz="2400" dirty="0" smtClean="0">
                <a:solidFill>
                  <a:srgbClr val="C00000"/>
                </a:solidFill>
                <a:latin typeface="Corbel" panose="020B0503020204020204" pitchFamily="34" charset="0"/>
              </a:rPr>
              <a:t>Valores 4.0 </a:t>
            </a:r>
            <a:r>
              <a:rPr lang="es-ES" sz="2400" dirty="0" smtClean="0">
                <a:latin typeface="Corbel" panose="020B0503020204020204" pitchFamily="34" charset="0"/>
              </a:rPr>
              <a:t>es un proyecto que considera al alumnado </a:t>
            </a:r>
            <a:r>
              <a:rPr lang="es-ES" sz="2400" i="1" dirty="0">
                <a:latin typeface="Corbel" panose="020B0503020204020204" pitchFamily="34" charset="0"/>
              </a:rPr>
              <a:t>transformador de la </a:t>
            </a:r>
            <a:r>
              <a:rPr lang="es-ES" sz="2400" i="1" dirty="0" smtClean="0">
                <a:latin typeface="Corbel" panose="020B0503020204020204" pitchFamily="34" charset="0"/>
              </a:rPr>
              <a:t>sociedad. Su </a:t>
            </a:r>
            <a:r>
              <a:rPr lang="es-ES" sz="24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Finalidad</a:t>
            </a:r>
            <a:r>
              <a:rPr lang="es-ES" sz="2400" dirty="0" smtClean="0">
                <a:latin typeface="Corbel" panose="020B0503020204020204" pitchFamily="34" charset="0"/>
              </a:rPr>
              <a:t> es </a:t>
            </a:r>
            <a:r>
              <a:rPr lang="es-ES" sz="2400" i="1" dirty="0" smtClean="0">
                <a:latin typeface="Corbel" panose="020B0503020204020204" pitchFamily="34" charset="0"/>
              </a:rPr>
              <a:t>conseguir </a:t>
            </a:r>
            <a:r>
              <a:rPr lang="es-ES" sz="2400" i="1" dirty="0">
                <a:latin typeface="Corbel" panose="020B0503020204020204" pitchFamily="34" charset="0"/>
              </a:rPr>
              <a:t>que el alumnado se sienta responsable en la sostenibilidad social, ambiental y económica</a:t>
            </a:r>
            <a:r>
              <a:rPr lang="es-ES" sz="2400" i="1" dirty="0" smtClean="0">
                <a:latin typeface="Corbel" panose="020B0503020204020204" pitchFamily="34" charset="0"/>
              </a:rPr>
              <a:t>.</a:t>
            </a:r>
            <a:endParaRPr lang="es-ES" sz="2400" dirty="0">
              <a:latin typeface="Corbel" panose="020B0503020204020204" pitchFamily="34" charset="0"/>
            </a:endParaRPr>
          </a:p>
          <a:p>
            <a:pPr marL="531813" indent="0">
              <a:spcAft>
                <a:spcPts val="1200"/>
              </a:spcAft>
              <a:buNone/>
            </a:pPr>
            <a:r>
              <a:rPr lang="es-ES" sz="2400" dirty="0" smtClean="0">
                <a:latin typeface="Corbel" panose="020B0503020204020204" pitchFamily="34" charset="0"/>
              </a:rPr>
              <a:t>Estos </a:t>
            </a:r>
            <a:r>
              <a:rPr lang="es-ES" sz="2400" dirty="0" smtClean="0">
                <a:latin typeface="Corbel" panose="020B0503020204020204" pitchFamily="34" charset="0"/>
                <a:hlinkClick r:id="rId2"/>
              </a:rPr>
              <a:t>valores</a:t>
            </a:r>
            <a:r>
              <a:rPr lang="es-ES" sz="2400" dirty="0" smtClean="0">
                <a:latin typeface="Corbel" panose="020B0503020204020204" pitchFamily="34" charset="0"/>
              </a:rPr>
              <a:t> hallarán su máxima expresión en los retos dirigidos directamente a la comunidad.</a:t>
            </a:r>
          </a:p>
          <a:p>
            <a:pPr marL="531813" indent="0">
              <a:spcAft>
                <a:spcPts val="1200"/>
              </a:spcAft>
              <a:buNone/>
            </a:pPr>
            <a:r>
              <a:rPr lang="es-ES" sz="2400" dirty="0" smtClean="0">
                <a:latin typeface="Corbel" panose="020B0503020204020204" pitchFamily="34" charset="0"/>
              </a:rPr>
              <a:t>Al igual que las competencias transversales, se elegirán los valores que se incluirán en los retos. 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-1" y="1016001"/>
            <a:ext cx="3410857" cy="49784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600" dirty="0" smtClean="0">
                <a:solidFill>
                  <a:schemeClr val="bg1"/>
                </a:solidFill>
                <a:latin typeface="Corbel" panose="020B0503020204020204" pitchFamily="34" charset="0"/>
              </a:rPr>
              <a:t>Valores 4.0</a:t>
            </a:r>
            <a:endParaRPr lang="es-ES" sz="5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2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99488" y="772882"/>
            <a:ext cx="741377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000" dirty="0">
                <a:solidFill>
                  <a:schemeClr val="bg1"/>
                </a:solidFill>
                <a:hlinkClick r:id="rId2"/>
              </a:rPr>
              <a:t>https://ethazi.tknika.eus/es/</a:t>
            </a:r>
            <a:endParaRPr lang="es-ES" sz="4000" dirty="0">
              <a:solidFill>
                <a:schemeClr val="bg1"/>
              </a:solidFill>
            </a:endParaRPr>
          </a:p>
        </p:txBody>
      </p:sp>
      <p:pic>
        <p:nvPicPr>
          <p:cNvPr id="7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7" y="2772273"/>
            <a:ext cx="4238169" cy="22229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25" y="4274237"/>
            <a:ext cx="4608803" cy="2425637"/>
          </a:xfrm>
          <a:prstGeom prst="rect">
            <a:avLst/>
          </a:prstGeom>
        </p:spPr>
      </p:pic>
      <p:pic>
        <p:nvPicPr>
          <p:cNvPr id="2052" name="Picture 4" descr="Ver las imágenes de orige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1" b="14104"/>
          <a:stretch/>
        </p:blipFill>
        <p:spPr bwMode="auto">
          <a:xfrm>
            <a:off x="659882" y="2032000"/>
            <a:ext cx="4658095" cy="211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4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52913" y="3096984"/>
            <a:ext cx="7155543" cy="103051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MODELO DE APRENDIZAJE DE FP EUSKADI</a:t>
            </a:r>
          </a:p>
          <a:p>
            <a:pPr algn="ctr"/>
            <a:r>
              <a:rPr lang="es-ES" sz="2400" dirty="0" smtClean="0"/>
              <a:t>Líneas de actuación </a:t>
            </a:r>
            <a:endParaRPr lang="es-ES" sz="2400" dirty="0"/>
          </a:p>
        </p:txBody>
      </p:sp>
      <p:sp>
        <p:nvSpPr>
          <p:cNvPr id="5" name="Rectángulo 4"/>
          <p:cNvSpPr/>
          <p:nvPr/>
        </p:nvSpPr>
        <p:spPr>
          <a:xfrm>
            <a:off x="1001485" y="1444169"/>
            <a:ext cx="1944914" cy="107405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2D86"/>
                </a:solidFill>
              </a:rPr>
              <a:t>STEAM</a:t>
            </a:r>
            <a:endParaRPr lang="es-ES" dirty="0">
              <a:solidFill>
                <a:srgbClr val="002D86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67314" y="319314"/>
            <a:ext cx="3018972" cy="1825169"/>
          </a:xfrm>
          <a:prstGeom prst="rect">
            <a:avLst/>
          </a:prstGeom>
          <a:solidFill>
            <a:schemeClr val="bg1"/>
          </a:solidFill>
          <a:ln w="44450">
            <a:solidFill>
              <a:schemeClr val="accent5">
                <a:lumMod val="75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2D86"/>
                </a:solidFill>
              </a:rPr>
              <a:t>APRENDIZAJE COLABORATIVO BASADO EN RETOS</a:t>
            </a:r>
            <a:endParaRPr lang="es-ES" sz="2800" b="1" dirty="0">
              <a:solidFill>
                <a:srgbClr val="002D86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94287" y="874482"/>
            <a:ext cx="1944914" cy="107405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2D86"/>
                </a:solidFill>
              </a:rPr>
              <a:t>VALORES 4.0</a:t>
            </a:r>
            <a:endParaRPr lang="es-ES" dirty="0">
              <a:solidFill>
                <a:srgbClr val="002D86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347202" y="1331684"/>
            <a:ext cx="1944914" cy="107405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2D86"/>
                </a:solidFill>
              </a:rPr>
              <a:t>ADECUACIÓN DE ESPACIOS</a:t>
            </a:r>
            <a:endParaRPr lang="es-ES" dirty="0">
              <a:solidFill>
                <a:srgbClr val="002D86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01485" y="4717144"/>
            <a:ext cx="1944914" cy="107405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2D86"/>
                </a:solidFill>
              </a:rPr>
              <a:t>PENSAMIENTO CREATIVO</a:t>
            </a:r>
            <a:endParaRPr lang="es-ES" dirty="0">
              <a:solidFill>
                <a:srgbClr val="002D86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693884" y="5355769"/>
            <a:ext cx="1944914" cy="107405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2D86"/>
                </a:solidFill>
              </a:rPr>
              <a:t>DIGITALIZACIÓN DEL PROCESO DE APRENDIZAJE</a:t>
            </a:r>
            <a:endParaRPr lang="es-ES" dirty="0">
              <a:solidFill>
                <a:srgbClr val="002D86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516915" y="5079998"/>
            <a:ext cx="1944914" cy="107405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2D86"/>
                </a:solidFill>
              </a:rPr>
              <a:t>EVALUACIÓN</a:t>
            </a:r>
            <a:endParaRPr lang="es-ES" dirty="0">
              <a:solidFill>
                <a:srgbClr val="002D86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492345" y="4706256"/>
            <a:ext cx="1944914" cy="107405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2D86"/>
                </a:solidFill>
              </a:rPr>
              <a:t>HERRAMIENTAS DE APRENDIZAJE</a:t>
            </a:r>
            <a:endParaRPr lang="es-ES" dirty="0">
              <a:solidFill>
                <a:srgbClr val="002D86"/>
              </a:solidFill>
            </a:endParaRPr>
          </a:p>
        </p:txBody>
      </p:sp>
      <p:pic>
        <p:nvPicPr>
          <p:cNvPr id="13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028"/>
            <a:ext cx="2264249" cy="6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3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93028" y="621505"/>
            <a:ext cx="7634515" cy="6127638"/>
          </a:xfrm>
        </p:spPr>
        <p:txBody>
          <a:bodyPr anchor="ctr"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s-ES" b="1" i="1" dirty="0" err="1" smtClean="0">
                <a:latin typeface="Corbel" panose="020B0503020204020204" pitchFamily="34" charset="0"/>
              </a:rPr>
              <a:t>Etekin</a:t>
            </a:r>
            <a:r>
              <a:rPr lang="es-ES" b="1" i="1" dirty="0" smtClean="0">
                <a:latin typeface="Corbel" panose="020B0503020204020204" pitchFamily="34" charset="0"/>
              </a:rPr>
              <a:t> </a:t>
            </a:r>
            <a:r>
              <a:rPr lang="es-ES" b="1" i="1" dirty="0" err="1" smtClean="0">
                <a:latin typeface="Corbel" panose="020B0503020204020204" pitchFamily="34" charset="0"/>
              </a:rPr>
              <a:t>Handiko</a:t>
            </a:r>
            <a:r>
              <a:rPr lang="es-ES" b="1" i="1" dirty="0" smtClean="0">
                <a:latin typeface="Corbel" panose="020B0503020204020204" pitchFamily="34" charset="0"/>
              </a:rPr>
              <a:t> </a:t>
            </a:r>
            <a:r>
              <a:rPr lang="es-ES" b="1" i="1" dirty="0" err="1" smtClean="0">
                <a:latin typeface="Corbel" panose="020B0503020204020204" pitchFamily="34" charset="0"/>
              </a:rPr>
              <a:t>Zikloak</a:t>
            </a:r>
            <a:r>
              <a:rPr lang="es-ES" b="1" i="1" dirty="0">
                <a:latin typeface="Corbel" panose="020B0503020204020204" pitchFamily="34" charset="0"/>
              </a:rPr>
              <a:t>-</a:t>
            </a:r>
            <a:r>
              <a:rPr lang="es-ES" b="1" i="1" dirty="0" smtClean="0">
                <a:latin typeface="Corbel" panose="020B0503020204020204" pitchFamily="34" charset="0"/>
              </a:rPr>
              <a:t>Ciclos de Alto </a:t>
            </a:r>
            <a:r>
              <a:rPr lang="es-ES" b="1" i="1" dirty="0">
                <a:latin typeface="Corbel" panose="020B0503020204020204" pitchFamily="34" charset="0"/>
              </a:rPr>
              <a:t>R</a:t>
            </a:r>
            <a:r>
              <a:rPr lang="es-ES" b="1" i="1" dirty="0" smtClean="0">
                <a:latin typeface="Corbel" panose="020B0503020204020204" pitchFamily="34" charset="0"/>
              </a:rPr>
              <a:t>endimiento</a:t>
            </a:r>
            <a:r>
              <a:rPr lang="es-ES" dirty="0" smtClean="0">
                <a:latin typeface="Corbel" panose="020B0503020204020204" pitchFamily="34" charset="0"/>
              </a:rPr>
              <a:t>: máximo desarrollo del potencial de aprendizaje</a:t>
            </a:r>
            <a:endParaRPr lang="es-ES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s-ES" dirty="0" smtClean="0">
                <a:latin typeface="Corbel" panose="020B0503020204020204" pitchFamily="34" charset="0"/>
              </a:rPr>
              <a:t>Su </a:t>
            </a:r>
            <a:r>
              <a:rPr lang="es-ES" b="1" dirty="0">
                <a:latin typeface="Corbel" panose="020B0503020204020204" pitchFamily="34" charset="0"/>
              </a:rPr>
              <a:t>elemento </a:t>
            </a:r>
            <a:r>
              <a:rPr lang="es-ES" b="1" dirty="0" smtClean="0">
                <a:latin typeface="Corbel" panose="020B0503020204020204" pitchFamily="34" charset="0"/>
              </a:rPr>
              <a:t>central </a:t>
            </a:r>
            <a:r>
              <a:rPr lang="es-ES" dirty="0" smtClean="0">
                <a:latin typeface="Corbel" panose="020B0503020204020204" pitchFamily="34" charset="0"/>
              </a:rPr>
              <a:t>es </a:t>
            </a:r>
            <a:r>
              <a:rPr lang="es-ES" dirty="0">
                <a:latin typeface="Corbel" panose="020B0503020204020204" pitchFamily="34" charset="0"/>
              </a:rPr>
              <a:t>el </a:t>
            </a:r>
            <a:endParaRPr lang="es-ES" dirty="0" smtClean="0">
              <a:latin typeface="Corbel" panose="020B0503020204020204" pitchFamily="34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s-ES" sz="3600" dirty="0" smtClean="0">
                <a:solidFill>
                  <a:srgbClr val="C00000"/>
                </a:solidFill>
                <a:latin typeface="Corbel" panose="020B0503020204020204" pitchFamily="34" charset="0"/>
              </a:rPr>
              <a:t>APRENDIZAJE COLABORATIVO BASADO EN RETOS</a:t>
            </a:r>
          </a:p>
          <a:p>
            <a:pPr marL="363538"/>
            <a:r>
              <a:rPr lang="es-ES" sz="2400" dirty="0" smtClean="0"/>
              <a:t>Planteamiento de una situación problemática a la que hay que buscar una solución.</a:t>
            </a:r>
          </a:p>
          <a:p>
            <a:pPr marL="363538"/>
            <a:r>
              <a:rPr lang="es-ES" sz="2400" dirty="0" smtClean="0"/>
              <a:t>El proceso, hasta obtener un resultado, está estructurado partiendo de </a:t>
            </a:r>
            <a:r>
              <a:rPr lang="es-ES" sz="2400" b="1" i="1" dirty="0" smtClean="0"/>
              <a:t>competencias técnicas y específicas </a:t>
            </a:r>
            <a:r>
              <a:rPr lang="es-ES" sz="2400" dirty="0" smtClean="0"/>
              <a:t>y de </a:t>
            </a:r>
            <a:r>
              <a:rPr lang="es-ES" sz="2400" b="1" i="1" dirty="0" smtClean="0"/>
              <a:t>competencias transversales</a:t>
            </a:r>
            <a:r>
              <a:rPr lang="es-ES" sz="2400" dirty="0" smtClean="0"/>
              <a:t>.</a:t>
            </a:r>
          </a:p>
          <a:p>
            <a:pPr marL="363538"/>
            <a:r>
              <a:rPr lang="es-ES" sz="2400" dirty="0" smtClean="0"/>
              <a:t>El </a:t>
            </a:r>
            <a:r>
              <a:rPr lang="es-ES" sz="2400" b="1" i="1" dirty="0" smtClean="0"/>
              <a:t>aprendizaje </a:t>
            </a:r>
            <a:r>
              <a:rPr lang="es-ES" sz="2400" b="1" i="1" dirty="0"/>
              <a:t>como un proceso de evolución</a:t>
            </a:r>
            <a:r>
              <a:rPr lang="es-ES" sz="2400" dirty="0"/>
              <a:t>, donde el alumnado </a:t>
            </a:r>
            <a:r>
              <a:rPr lang="es-ES" sz="2400" dirty="0" smtClean="0"/>
              <a:t>a nivel individual y de equipo es </a:t>
            </a:r>
            <a:r>
              <a:rPr lang="es-ES" sz="2400" dirty="0"/>
              <a:t>responsable del </a:t>
            </a:r>
            <a:r>
              <a:rPr lang="es-ES" sz="2400" dirty="0" smtClean="0"/>
              <a:t>mismo.</a:t>
            </a:r>
            <a:endParaRPr lang="es-ES" sz="20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-1" y="1016001"/>
            <a:ext cx="3410857" cy="49784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dirty="0" smtClean="0">
                <a:solidFill>
                  <a:schemeClr val="bg1"/>
                </a:solidFill>
                <a:latin typeface="Corbel" panose="020B0503020204020204" pitchFamily="34" charset="0"/>
              </a:rPr>
              <a:t>ETHAZI</a:t>
            </a:r>
            <a:endParaRPr lang="es-ES" sz="4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05943" y="732972"/>
            <a:ext cx="6952343" cy="612502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s-ES" b="1" i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ETHAZI supone…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s-ES" b="1" i="1" dirty="0" smtClean="0">
                <a:latin typeface="Corbel" panose="020B0503020204020204" pitchFamily="34" charset="0"/>
              </a:rPr>
              <a:t>1. </a:t>
            </a:r>
            <a:r>
              <a:rPr lang="es-ES" b="1" i="1" dirty="0" err="1" smtClean="0">
                <a:latin typeface="Corbel" panose="020B0503020204020204" pitchFamily="34" charset="0"/>
              </a:rPr>
              <a:t>Intermodularidad</a:t>
            </a:r>
            <a:endParaRPr lang="es-ES" b="1" i="1" dirty="0" smtClean="0">
              <a:latin typeface="Corbel" panose="020B0503020204020204" pitchFamily="34" charset="0"/>
            </a:endParaRPr>
          </a:p>
          <a:p>
            <a:pPr marL="536575"/>
            <a:r>
              <a:rPr lang="es-ES" sz="2400" dirty="0" smtClean="0">
                <a:latin typeface="Corbel" panose="020B0503020204020204" pitchFamily="34" charset="0"/>
              </a:rPr>
              <a:t>Se plantea desde varios módulos</a:t>
            </a:r>
          </a:p>
          <a:p>
            <a:pPr marL="536575"/>
            <a:r>
              <a:rPr lang="es-ES" sz="2400" dirty="0" smtClean="0">
                <a:latin typeface="Corbel" panose="020B0503020204020204" pitchFamily="34" charset="0"/>
              </a:rPr>
              <a:t>Para </a:t>
            </a:r>
            <a:r>
              <a:rPr lang="es-ES" sz="2400" dirty="0">
                <a:latin typeface="Corbel" panose="020B0503020204020204" pitchFamily="34" charset="0"/>
              </a:rPr>
              <a:t>que el diseño de retos se acerque </a:t>
            </a:r>
            <a:r>
              <a:rPr lang="es-ES" sz="2400" dirty="0" smtClean="0">
                <a:latin typeface="Corbel" panose="020B0503020204020204" pitchFamily="34" charset="0"/>
              </a:rPr>
              <a:t>al máximo </a:t>
            </a:r>
            <a:r>
              <a:rPr lang="es-ES" sz="2400" dirty="0">
                <a:latin typeface="Corbel" panose="020B0503020204020204" pitchFamily="34" charset="0"/>
              </a:rPr>
              <a:t>a las situaciones de </a:t>
            </a:r>
            <a:r>
              <a:rPr lang="es-ES" sz="2400" dirty="0" smtClean="0">
                <a:latin typeface="Corbel" panose="020B0503020204020204" pitchFamily="34" charset="0"/>
              </a:rPr>
              <a:t>desempeño en </a:t>
            </a:r>
            <a:r>
              <a:rPr lang="es-ES" sz="2400" dirty="0">
                <a:latin typeface="Corbel" panose="020B0503020204020204" pitchFamily="34" charset="0"/>
              </a:rPr>
              <a:t>la realidad </a:t>
            </a:r>
            <a:r>
              <a:rPr lang="es-ES" sz="2400" dirty="0" smtClean="0">
                <a:latin typeface="Corbel" panose="020B0503020204020204" pitchFamily="34" charset="0"/>
              </a:rPr>
              <a:t>laboral</a:t>
            </a:r>
          </a:p>
          <a:p>
            <a:pPr marL="536575">
              <a:spcAft>
                <a:spcPts val="2400"/>
              </a:spcAft>
            </a:pPr>
            <a:r>
              <a:rPr lang="es-ES" sz="2400" dirty="0" smtClean="0">
                <a:latin typeface="Corbel" panose="020B0503020204020204" pitchFamily="34" charset="0"/>
              </a:rPr>
              <a:t>Se ponen en juego competencias técnicas y resultados de aprendizaje (objetivos FP) de los distintos módulos</a:t>
            </a:r>
          </a:p>
          <a:p>
            <a:pPr marL="0" indent="0">
              <a:buNone/>
            </a:pPr>
            <a:r>
              <a:rPr lang="es-ES" sz="2600" b="1" i="1" dirty="0" smtClean="0">
                <a:latin typeface="Corbel" panose="020B0503020204020204" pitchFamily="34" charset="0"/>
              </a:rPr>
              <a:t>2. Equipos docentes de ciclo </a:t>
            </a:r>
            <a:r>
              <a:rPr lang="es-ES" sz="2600" b="1" i="1" dirty="0" err="1" smtClean="0">
                <a:latin typeface="Corbel" panose="020B0503020204020204" pitchFamily="34" charset="0"/>
              </a:rPr>
              <a:t>autogestionados</a:t>
            </a:r>
            <a:endParaRPr lang="es-ES" sz="2600" b="1" i="1" dirty="0" smtClean="0">
              <a:latin typeface="Corbel" panose="020B0503020204020204" pitchFamily="34" charset="0"/>
            </a:endParaRPr>
          </a:p>
          <a:p>
            <a:pPr marL="536575"/>
            <a:r>
              <a:rPr lang="es-ES" sz="2400" dirty="0" smtClean="0">
                <a:latin typeface="Corbel" panose="020B0503020204020204" pitchFamily="34" charset="0"/>
              </a:rPr>
              <a:t>Trabajo docente en equipo reducido</a:t>
            </a:r>
          </a:p>
          <a:p>
            <a:pPr marL="0" indent="0">
              <a:buNone/>
            </a:pPr>
            <a:r>
              <a:rPr lang="es-ES" dirty="0">
                <a:latin typeface="Corbel" panose="020B0503020204020204" pitchFamily="34" charset="0"/>
              </a:rPr>
              <a:t> </a:t>
            </a:r>
            <a:endParaRPr lang="es-ES" sz="2400" dirty="0" smtClean="0">
              <a:latin typeface="Corbel" panose="020B0503020204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-1" y="1016001"/>
            <a:ext cx="3410857" cy="49784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dirty="0" smtClean="0">
                <a:solidFill>
                  <a:schemeClr val="bg1"/>
                </a:solidFill>
                <a:latin typeface="Corbel" panose="020B0503020204020204" pitchFamily="34" charset="0"/>
              </a:rPr>
              <a:t>ETHAZI</a:t>
            </a:r>
            <a:endParaRPr lang="es-ES" sz="4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5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76914" y="899886"/>
            <a:ext cx="7416800" cy="5210630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s-ES" b="1" i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ETHAZI supone…</a:t>
            </a:r>
          </a:p>
          <a:p>
            <a:pPr marL="0" indent="0">
              <a:buNone/>
            </a:pPr>
            <a:r>
              <a:rPr lang="es-ES" b="1" i="1" dirty="0" smtClean="0">
                <a:latin typeface="Corbel" panose="020B0503020204020204" pitchFamily="34" charset="0"/>
              </a:rPr>
              <a:t>3. Evaluar para evolucionar en el desarrollo competencial</a:t>
            </a:r>
          </a:p>
          <a:p>
            <a:pPr marL="449263">
              <a:spcAft>
                <a:spcPts val="1800"/>
              </a:spcAft>
            </a:pPr>
            <a:r>
              <a:rPr lang="es-ES" sz="2400" dirty="0">
                <a:latin typeface="Corbel" panose="020B0503020204020204" pitchFamily="34" charset="0"/>
              </a:rPr>
              <a:t>La evaluación se integra como </a:t>
            </a:r>
            <a:r>
              <a:rPr lang="es-ES" sz="2400" b="1" i="1" dirty="0">
                <a:latin typeface="Corbel" panose="020B0503020204020204" pitchFamily="34" charset="0"/>
              </a:rPr>
              <a:t>elemento clave </a:t>
            </a:r>
            <a:r>
              <a:rPr lang="es-ES" sz="2400" dirty="0">
                <a:latin typeface="Corbel" panose="020B0503020204020204" pitchFamily="34" charset="0"/>
              </a:rPr>
              <a:t>dentro del propio proceso de aprendizaje del alumnado, proporcionándole </a:t>
            </a:r>
            <a:r>
              <a:rPr lang="es-ES" sz="2400" b="1" i="1" dirty="0" err="1">
                <a:solidFill>
                  <a:srgbClr val="C00000"/>
                </a:solidFill>
                <a:latin typeface="Corbel" panose="020B0503020204020204" pitchFamily="34" charset="0"/>
              </a:rPr>
              <a:t>feed</a:t>
            </a:r>
            <a:r>
              <a:rPr lang="es-ES" sz="2400" b="1" i="1" dirty="0">
                <a:solidFill>
                  <a:srgbClr val="C00000"/>
                </a:solidFill>
                <a:latin typeface="Corbel" panose="020B0503020204020204" pitchFamily="34" charset="0"/>
              </a:rPr>
              <a:t>-back</a:t>
            </a:r>
            <a:r>
              <a:rPr lang="es-ES" sz="2400" i="1" dirty="0">
                <a:solidFill>
                  <a:srgbClr val="C00000"/>
                </a:solidFill>
                <a:latin typeface="Corbel" panose="020B0503020204020204" pitchFamily="34" charset="0"/>
              </a:rPr>
              <a:t> frecuente </a:t>
            </a:r>
            <a:endParaRPr lang="es-ES" sz="2400" i="1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s-ES" b="1" i="1" dirty="0" smtClean="0">
                <a:latin typeface="Corbel" panose="020B0503020204020204" pitchFamily="34" charset="0"/>
              </a:rPr>
              <a:t>4. Adecuación de espacios</a:t>
            </a:r>
          </a:p>
          <a:p>
            <a:pPr marL="449263"/>
            <a:r>
              <a:rPr lang="es-ES" sz="2400" dirty="0" smtClean="0">
                <a:latin typeface="Corbel" panose="020B0503020204020204" pitchFamily="34" charset="0"/>
              </a:rPr>
              <a:t>Espacios </a:t>
            </a:r>
            <a:r>
              <a:rPr lang="es-ES" sz="2400" dirty="0">
                <a:latin typeface="Corbel" panose="020B0503020204020204" pitchFamily="34" charset="0"/>
              </a:rPr>
              <a:t>flexibles, abiertos, interconectados y que propicien situaciones ambientales que favorezcan el trabajo </a:t>
            </a:r>
            <a:r>
              <a:rPr lang="es-ES" sz="2400" dirty="0" smtClean="0">
                <a:latin typeface="Corbel" panose="020B0503020204020204" pitchFamily="34" charset="0"/>
              </a:rPr>
              <a:t>activo-colaborativo</a:t>
            </a:r>
            <a:endParaRPr lang="es-ES" sz="2000" dirty="0" smtClean="0">
              <a:latin typeface="Corbel" panose="020B0503020204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-1" y="1016001"/>
            <a:ext cx="3410857" cy="49784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dirty="0" smtClean="0">
                <a:solidFill>
                  <a:schemeClr val="bg1"/>
                </a:solidFill>
                <a:latin typeface="Corbel" panose="020B0503020204020204" pitchFamily="34" charset="0"/>
              </a:rPr>
              <a:t>ETHAZI</a:t>
            </a:r>
            <a:endParaRPr lang="es-ES" sz="4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6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C00000"/>
            </a:gs>
            <a:gs pos="48000">
              <a:schemeClr val="bg1"/>
            </a:gs>
            <a:gs pos="73000">
              <a:srgbClr val="FFFFFF"/>
            </a:gs>
            <a:gs pos="100000">
              <a:srgbClr val="C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rId2"/>
          </p:cNvPr>
          <p:cNvPicPr/>
          <p:nvPr/>
        </p:nvPicPr>
        <p:blipFill rotWithShape="1">
          <a:blip r:embed="rId3"/>
          <a:srcRect l="44637" t="24752" r="23641" b="16718"/>
          <a:stretch/>
        </p:blipFill>
        <p:spPr bwMode="auto">
          <a:xfrm>
            <a:off x="189049" y="174172"/>
            <a:ext cx="6893924" cy="6683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7082973" y="1307005"/>
            <a:ext cx="493485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5 CARACTERÍSTICAS PRINCIPALES</a:t>
            </a:r>
          </a:p>
          <a:p>
            <a:endParaRPr lang="es-ES" dirty="0"/>
          </a:p>
          <a:p>
            <a:pPr marL="623888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2400" dirty="0" smtClean="0"/>
              <a:t>Experiencia Activo-colaborativa</a:t>
            </a:r>
          </a:p>
          <a:p>
            <a:pPr marL="623888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2400" dirty="0" smtClean="0"/>
              <a:t>Proceso creativo</a:t>
            </a:r>
          </a:p>
          <a:p>
            <a:pPr marL="623888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2400" dirty="0" smtClean="0"/>
              <a:t>Situación cercana a la realidad laboral y social</a:t>
            </a:r>
          </a:p>
          <a:p>
            <a:pPr marL="623888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2400" dirty="0" smtClean="0"/>
              <a:t>Propuesta estimulante</a:t>
            </a:r>
          </a:p>
          <a:p>
            <a:pPr marL="623888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2400" dirty="0" smtClean="0"/>
              <a:t>Herramienta de Aprendizaje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15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76663" y="337403"/>
            <a:ext cx="7732865" cy="6335596"/>
          </a:xfrm>
        </p:spPr>
        <p:txBody>
          <a:bodyPr anchor="ctr">
            <a:normAutofit fontScale="55000" lnSpcReduction="20000"/>
          </a:bodyPr>
          <a:lstStyle/>
          <a:p>
            <a:pPr marL="531813" indent="0">
              <a:spcAft>
                <a:spcPts val="1200"/>
              </a:spcAft>
              <a:buNone/>
            </a:pPr>
            <a:r>
              <a:rPr lang="es-ES" sz="4400" b="1" dirty="0" smtClean="0"/>
              <a:t>Aprendizaje colaborativo</a:t>
            </a:r>
            <a:r>
              <a:rPr lang="es-ES" sz="4400" dirty="0" smtClean="0"/>
              <a:t>: técnica </a:t>
            </a:r>
            <a:r>
              <a:rPr lang="es-ES" sz="4400" dirty="0"/>
              <a:t>didáctica basada en el </a:t>
            </a:r>
            <a:r>
              <a:rPr lang="es-ES" sz="4400" dirty="0">
                <a:solidFill>
                  <a:srgbClr val="C00000"/>
                </a:solidFill>
              </a:rPr>
              <a:t>aprendizaje en pequeños equipos </a:t>
            </a:r>
            <a:r>
              <a:rPr lang="es-ES" sz="4400" dirty="0"/>
              <a:t>donde cada uno de los miembros colabora para </a:t>
            </a:r>
            <a:r>
              <a:rPr lang="es-ES" sz="4400" dirty="0">
                <a:solidFill>
                  <a:srgbClr val="C00000"/>
                </a:solidFill>
              </a:rPr>
              <a:t>maximizar tanto su propio aprendizaje como el de cada uno de sus compañeros/as</a:t>
            </a:r>
            <a:r>
              <a:rPr lang="es-ES" sz="4400" dirty="0" smtClean="0">
                <a:solidFill>
                  <a:srgbClr val="C00000"/>
                </a:solidFill>
              </a:rPr>
              <a:t>.</a:t>
            </a:r>
          </a:p>
          <a:p>
            <a:pPr marL="1439863" indent="-4572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3600" dirty="0"/>
              <a:t>Desarrolla en </a:t>
            </a:r>
            <a:r>
              <a:rPr lang="es-ES" sz="3600" dirty="0" smtClean="0"/>
              <a:t>el alumnado la </a:t>
            </a:r>
            <a:r>
              <a:rPr lang="es-ES" sz="3600" b="1" dirty="0"/>
              <a:t>inteligencia </a:t>
            </a:r>
            <a:r>
              <a:rPr lang="es-ES" sz="3600" b="1" dirty="0" smtClean="0"/>
              <a:t>interpersonal</a:t>
            </a:r>
          </a:p>
          <a:p>
            <a:pPr marL="1439863" indent="-4572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3600" dirty="0"/>
              <a:t>Crea una </a:t>
            </a:r>
            <a:r>
              <a:rPr lang="es-ES" sz="3600" b="1" dirty="0"/>
              <a:t>comunidad de aprendizaje</a:t>
            </a:r>
            <a:r>
              <a:rPr lang="es-ES" sz="3600" dirty="0"/>
              <a:t> en la que todo el alumnado no sólo aprende </a:t>
            </a:r>
            <a:r>
              <a:rPr lang="es-ES" sz="3600" dirty="0" smtClean="0"/>
              <a:t>junto, el </a:t>
            </a:r>
            <a:r>
              <a:rPr lang="es-ES" sz="3600" dirty="0"/>
              <a:t>conocimiento de uno o una enriquece y acrecienta el conocimiento de los y las demás</a:t>
            </a:r>
            <a:r>
              <a:rPr lang="es-ES" sz="3600" dirty="0" smtClean="0"/>
              <a:t>.</a:t>
            </a:r>
            <a:r>
              <a:rPr lang="es-ES" sz="3600" b="1" dirty="0"/>
              <a:t> </a:t>
            </a:r>
            <a:endParaRPr lang="es-ES" sz="3600" b="1" dirty="0" smtClean="0"/>
          </a:p>
          <a:p>
            <a:pPr marL="1439863" indent="-4572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3600" b="1" dirty="0"/>
              <a:t>C</a:t>
            </a:r>
            <a:r>
              <a:rPr lang="es-ES" sz="3600" b="1" dirty="0" smtClean="0"/>
              <a:t>olaboración</a:t>
            </a:r>
            <a:r>
              <a:rPr lang="es-ES" sz="3600" dirty="0"/>
              <a:t>, </a:t>
            </a:r>
            <a:r>
              <a:rPr lang="es-ES" sz="3600" dirty="0" smtClean="0"/>
              <a:t>se </a:t>
            </a:r>
            <a:r>
              <a:rPr lang="es-ES" sz="3600" dirty="0"/>
              <a:t>trabaja la solidaridad, la ayuda mutua, la generosidad, </a:t>
            </a:r>
            <a:r>
              <a:rPr lang="es-ES" sz="3600" dirty="0" smtClean="0"/>
              <a:t>ser </a:t>
            </a:r>
            <a:r>
              <a:rPr lang="es-ES" sz="3600" dirty="0"/>
              <a:t>más eficaces, </a:t>
            </a:r>
            <a:r>
              <a:rPr lang="es-ES" sz="3600" dirty="0" smtClean="0"/>
              <a:t>acaban </a:t>
            </a:r>
            <a:r>
              <a:rPr lang="es-ES" sz="3600" dirty="0"/>
              <a:t>tejiendo lazos afectivos más profundos. </a:t>
            </a:r>
            <a:r>
              <a:rPr lang="es-ES" sz="3600" dirty="0" smtClean="0"/>
              <a:t>Educaremos personas </a:t>
            </a:r>
            <a:r>
              <a:rPr lang="es-ES" sz="3600" dirty="0"/>
              <a:t>comprometidas y capaces de ayudar a mejorar la vida de los y las demás</a:t>
            </a:r>
            <a:r>
              <a:rPr lang="es-ES" sz="3600" dirty="0" smtClean="0"/>
              <a:t>.</a:t>
            </a:r>
          </a:p>
          <a:p>
            <a:pPr marL="1439863" indent="-4572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3600" dirty="0"/>
              <a:t>Aumenta la </a:t>
            </a:r>
            <a:r>
              <a:rPr lang="es-ES" sz="3600" b="1" dirty="0"/>
              <a:t>motivación hacia el </a:t>
            </a:r>
            <a:r>
              <a:rPr lang="es-ES" sz="3600" b="1" dirty="0" smtClean="0"/>
              <a:t>aprendizaje, </a:t>
            </a:r>
            <a:r>
              <a:rPr lang="es-ES" sz="3600" dirty="0"/>
              <a:t>se esfuerzan para alcanzar las metas académicas que perciben como importantes y valiosas</a:t>
            </a:r>
            <a:r>
              <a:rPr lang="es-ES" sz="3600" dirty="0" smtClean="0"/>
              <a:t>.</a:t>
            </a:r>
          </a:p>
          <a:p>
            <a:pPr marL="1439863" indent="-4572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3600" b="1" dirty="0"/>
              <a:t>Aprender a aprender</a:t>
            </a:r>
            <a:r>
              <a:rPr lang="es-ES" sz="3600" dirty="0"/>
              <a:t>. Ya que ponemos el énfasis tanto en el desarrollo cognitivo como en el proceso, en las estrategias de aprendizaje, buscando que el alumnado sea protagonista de su propio proceso de aprendizaje</a:t>
            </a:r>
            <a:r>
              <a:rPr lang="es-ES" sz="3600" dirty="0" smtClean="0"/>
              <a:t>.</a:t>
            </a:r>
            <a:endParaRPr lang="es-ES" sz="2000" dirty="0">
              <a:latin typeface="Corbel" panose="020B0503020204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0" y="1016001"/>
            <a:ext cx="3410857" cy="49784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600" dirty="0" smtClean="0">
                <a:solidFill>
                  <a:schemeClr val="bg1"/>
                </a:solidFill>
                <a:latin typeface="Corbel" panose="020B0503020204020204" pitchFamily="34" charset="0"/>
              </a:rPr>
              <a:t>Aprendizaje colaborativo</a:t>
            </a:r>
            <a:endParaRPr lang="es-ES" sz="5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76913" y="900751"/>
            <a:ext cx="7732865" cy="5957249"/>
          </a:xfrm>
        </p:spPr>
        <p:txBody>
          <a:bodyPr anchor="ctr">
            <a:normAutofit fontScale="6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endParaRPr lang="es-ES" sz="2000" dirty="0">
              <a:latin typeface="Corbel" panose="020B0503020204020204" pitchFamily="34" charset="0"/>
            </a:endParaRPr>
          </a:p>
          <a:p>
            <a:pPr marL="531813" indent="0">
              <a:spcAft>
                <a:spcPts val="1200"/>
              </a:spcAft>
              <a:buNone/>
            </a:pPr>
            <a:r>
              <a:rPr lang="es-ES" sz="3400" b="1" dirty="0">
                <a:latin typeface="Corbel" panose="020B0503020204020204" pitchFamily="34" charset="0"/>
              </a:rPr>
              <a:t>COMPETENCIA: LO QUE SE DEMUESTRA QUE SE </a:t>
            </a:r>
            <a:r>
              <a:rPr lang="es-ES" sz="3400" b="1" dirty="0" smtClean="0">
                <a:latin typeface="Corbel" panose="020B0503020204020204" pitchFamily="34" charset="0"/>
              </a:rPr>
              <a:t>HACE</a:t>
            </a:r>
            <a:endParaRPr lang="es-ES" sz="3400" b="1" i="1" dirty="0" smtClean="0">
              <a:latin typeface="Corbel" panose="020B0503020204020204" pitchFamily="34" charset="0"/>
            </a:endParaRPr>
          </a:p>
          <a:p>
            <a:pPr marL="531813" indent="0">
              <a:spcAft>
                <a:spcPts val="1200"/>
              </a:spcAft>
              <a:buNone/>
            </a:pPr>
            <a:r>
              <a:rPr lang="es-ES" sz="3200" b="1" i="1" dirty="0" smtClean="0">
                <a:latin typeface="Corbel" panose="020B0503020204020204" pitchFamily="34" charset="0"/>
              </a:rPr>
              <a:t>Competencias </a:t>
            </a:r>
            <a:r>
              <a:rPr lang="es-ES" sz="3200" b="1" i="1" dirty="0" smtClean="0">
                <a:latin typeface="Corbel" panose="020B0503020204020204" pitchFamily="34" charset="0"/>
              </a:rPr>
              <a:t>técnicas y específicas</a:t>
            </a:r>
            <a:r>
              <a:rPr lang="es-ES" sz="3200" dirty="0" smtClean="0">
                <a:latin typeface="Corbel" panose="020B0503020204020204" pitchFamily="34" charset="0"/>
              </a:rPr>
              <a:t>: competencias </a:t>
            </a:r>
            <a:r>
              <a:rPr lang="es-ES" sz="3200" dirty="0" smtClean="0">
                <a:latin typeface="Corbel" panose="020B0503020204020204" pitchFamily="34" charset="0"/>
              </a:rPr>
              <a:t>que llevan a la </a:t>
            </a:r>
            <a:r>
              <a:rPr lang="es-ES" sz="3200" dirty="0" smtClean="0">
                <a:latin typeface="Corbel" panose="020B0503020204020204" pitchFamily="34" charset="0"/>
              </a:rPr>
              <a:t>consecución de los resultados de aprendizaje de cada </a:t>
            </a:r>
            <a:r>
              <a:rPr lang="es-ES" sz="3200" dirty="0" smtClean="0">
                <a:latin typeface="Corbel" panose="020B0503020204020204" pitchFamily="34" charset="0"/>
              </a:rPr>
              <a:t>módulo </a:t>
            </a:r>
            <a:r>
              <a:rPr lang="es-ES" sz="3200" dirty="0" smtClean="0">
                <a:latin typeface="Corbel" panose="020B0503020204020204" pitchFamily="34" charset="0"/>
              </a:rPr>
              <a:t>de </a:t>
            </a:r>
            <a:r>
              <a:rPr lang="es-ES" sz="3200" dirty="0" smtClean="0">
                <a:latin typeface="Corbel" panose="020B0503020204020204" pitchFamily="34" charset="0"/>
              </a:rPr>
              <a:t>un </a:t>
            </a:r>
            <a:r>
              <a:rPr lang="es-ES" sz="3200" dirty="0" smtClean="0">
                <a:latin typeface="Corbel" panose="020B0503020204020204" pitchFamily="34" charset="0"/>
              </a:rPr>
              <a:t>ciclo</a:t>
            </a:r>
          </a:p>
          <a:p>
            <a:pPr marL="531813" indent="0">
              <a:spcAft>
                <a:spcPts val="1200"/>
              </a:spcAft>
              <a:buNone/>
            </a:pPr>
            <a:r>
              <a:rPr lang="es-ES" sz="3200" b="1" i="1" dirty="0" smtClean="0">
                <a:solidFill>
                  <a:srgbClr val="C00000"/>
                </a:solidFill>
                <a:latin typeface="Corbel" panose="020B0503020204020204" pitchFamily="34" charset="0"/>
                <a:hlinkClick r:id="rId2"/>
              </a:rPr>
              <a:t>Competencias transversales</a:t>
            </a:r>
            <a:r>
              <a:rPr lang="es-ES" sz="3200" dirty="0" smtClean="0">
                <a:latin typeface="Corbel" panose="020B0503020204020204" pitchFamily="34" charset="0"/>
              </a:rPr>
              <a:t>: aquellas que posibilitan al alumnado a </a:t>
            </a:r>
            <a:r>
              <a:rPr lang="es-ES" sz="3200" dirty="0">
                <a:latin typeface="Corbel" panose="020B0503020204020204" pitchFamily="34" charset="0"/>
              </a:rPr>
              <a:t>adaptarse al entorno </a:t>
            </a:r>
            <a:r>
              <a:rPr lang="es-ES" sz="3200" dirty="0" smtClean="0">
                <a:latin typeface="Corbel" panose="020B0503020204020204" pitchFamily="34" charset="0"/>
              </a:rPr>
              <a:t>laboral. Se clasifican en diferentes ámbitos</a:t>
            </a:r>
            <a:r>
              <a:rPr lang="es-ES" sz="3200" dirty="0" smtClean="0">
                <a:latin typeface="Corbel" panose="020B0503020204020204" pitchFamily="34" charset="0"/>
              </a:rPr>
              <a:t>:</a:t>
            </a:r>
          </a:p>
          <a:p>
            <a:pPr marL="1077913" indent="0">
              <a:spcAft>
                <a:spcPts val="400"/>
              </a:spcAft>
              <a:buNone/>
            </a:pPr>
            <a:r>
              <a:rPr lang="es-ES" sz="3200" i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Personal</a:t>
            </a:r>
            <a:r>
              <a:rPr lang="es-ES" sz="3200" dirty="0" smtClean="0">
                <a:latin typeface="Corbel" panose="020B0503020204020204" pitchFamily="34" charset="0"/>
              </a:rPr>
              <a:t>: Autonomía, Iniciativa emprendedora, Implicación</a:t>
            </a:r>
          </a:p>
          <a:p>
            <a:pPr marL="1077913" indent="0">
              <a:spcAft>
                <a:spcPts val="400"/>
              </a:spcAft>
              <a:buNone/>
            </a:pPr>
            <a:r>
              <a:rPr lang="es-ES" sz="3200" i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Comunicación</a:t>
            </a:r>
            <a:r>
              <a:rPr lang="es-ES" sz="3200" dirty="0" smtClean="0">
                <a:latin typeface="Corbel" panose="020B0503020204020204" pitchFamily="34" charset="0"/>
              </a:rPr>
              <a:t>: oral, escrita</a:t>
            </a:r>
          </a:p>
          <a:p>
            <a:pPr marL="1077913" indent="0">
              <a:spcAft>
                <a:spcPts val="400"/>
              </a:spcAft>
              <a:buNone/>
            </a:pPr>
            <a:r>
              <a:rPr lang="es-ES" sz="3200" i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Colaborativo</a:t>
            </a:r>
            <a:r>
              <a:rPr lang="es-ES" sz="3200" dirty="0" smtClean="0">
                <a:latin typeface="Corbel" panose="020B0503020204020204" pitchFamily="34" charset="0"/>
              </a:rPr>
              <a:t>: Trabajo en equipo, resolución de problemas, toma de decisiones…</a:t>
            </a:r>
          </a:p>
          <a:p>
            <a:pPr marL="1077913" indent="0">
              <a:spcAft>
                <a:spcPts val="400"/>
              </a:spcAft>
              <a:buNone/>
            </a:pPr>
            <a:r>
              <a:rPr lang="es-ES" sz="3200" i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Digital</a:t>
            </a:r>
            <a:r>
              <a:rPr lang="es-ES" sz="3200" dirty="0" smtClean="0">
                <a:latin typeface="Corbel" panose="020B0503020204020204" pitchFamily="34" charset="0"/>
              </a:rPr>
              <a:t>: Seguridad, Creación de contenidos, Tratamiento de la información, Comunicación, Resolución de problemas</a:t>
            </a:r>
            <a:endParaRPr lang="es-ES" sz="3200" dirty="0" smtClean="0">
              <a:latin typeface="Corbel" panose="020B0503020204020204" pitchFamily="34" charset="0"/>
            </a:endParaRPr>
          </a:p>
          <a:p>
            <a:pPr marL="1255713" indent="0">
              <a:spcAft>
                <a:spcPts val="1200"/>
              </a:spcAft>
              <a:buNone/>
            </a:pPr>
            <a:endParaRPr lang="es-ES" sz="2000" dirty="0" smtClean="0">
              <a:latin typeface="Corbel" panose="020B0503020204020204" pitchFamily="34" charset="0"/>
            </a:endParaRPr>
          </a:p>
          <a:p>
            <a:pPr marL="1255713" indent="0">
              <a:spcAft>
                <a:spcPts val="1200"/>
              </a:spcAft>
              <a:buNone/>
            </a:pPr>
            <a:r>
              <a:rPr lang="es-ES" sz="3200" dirty="0" smtClean="0">
                <a:latin typeface="Corbel" panose="020B0503020204020204" pitchFamily="34" charset="0"/>
              </a:rPr>
              <a:t>Cada </a:t>
            </a:r>
            <a:r>
              <a:rPr lang="es-ES" sz="3200" dirty="0" smtClean="0">
                <a:latin typeface="Corbel" panose="020B0503020204020204" pitchFamily="34" charset="0"/>
              </a:rPr>
              <a:t>reto llevará asociadas unas competencias transversales u otras, que serán determinadas por el equipo docente en base a las características del propio reto. </a:t>
            </a:r>
          </a:p>
          <a:p>
            <a:pPr marL="0" indent="0">
              <a:spcAft>
                <a:spcPts val="1200"/>
              </a:spcAft>
              <a:buNone/>
            </a:pPr>
            <a:endParaRPr lang="es-ES" sz="2000" dirty="0" smtClean="0">
              <a:latin typeface="Corbel" panose="020B0503020204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s-ES" sz="2000" dirty="0">
              <a:latin typeface="Corbel" panose="020B0503020204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s-ES" sz="2000" dirty="0" smtClean="0">
              <a:latin typeface="Corbel" panose="020B0503020204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0" y="1016001"/>
            <a:ext cx="3410857" cy="49784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600" dirty="0" smtClean="0">
                <a:solidFill>
                  <a:schemeClr val="bg1"/>
                </a:solidFill>
                <a:latin typeface="Corbel" panose="020B0503020204020204" pitchFamily="34" charset="0"/>
              </a:rPr>
              <a:t>Competencias</a:t>
            </a:r>
            <a:endParaRPr lang="es-ES" sz="5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0980" t="20403" r="23112" b="17666"/>
          <a:stretch/>
        </p:blipFill>
        <p:spPr>
          <a:xfrm>
            <a:off x="4520115" y="2224584"/>
            <a:ext cx="7519063" cy="4401403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21570" y="37152"/>
            <a:ext cx="7732865" cy="5957249"/>
          </a:xfrm>
        </p:spPr>
        <p:txBody>
          <a:bodyPr anchor="ctr">
            <a:normAutofit/>
          </a:bodyPr>
          <a:lstStyle/>
          <a:p>
            <a:pPr marL="531813" indent="0">
              <a:spcAft>
                <a:spcPts val="1200"/>
              </a:spcAft>
              <a:buNone/>
            </a:pPr>
            <a:r>
              <a:rPr lang="es-ES" sz="2400" b="1" dirty="0" smtClean="0">
                <a:latin typeface="Corbel" panose="020B0503020204020204" pitchFamily="34" charset="0"/>
              </a:rPr>
              <a:t>RÚBRICA: HERRAMIENTA QUE SIRVE PARA EVALUAR LAS COMPETENCIAS</a:t>
            </a:r>
          </a:p>
          <a:p>
            <a:pPr marL="531813" indent="0">
              <a:spcAft>
                <a:spcPts val="1200"/>
              </a:spcAft>
              <a:buNone/>
            </a:pPr>
            <a:r>
              <a:rPr lang="es-ES" sz="2000" b="1" dirty="0" smtClean="0">
                <a:latin typeface="Corbel" panose="020B0503020204020204" pitchFamily="34" charset="0"/>
              </a:rPr>
              <a:t>En la rúbrica se establecen para la competencia diferentes niveles de consecución. Se describe cada uno de éstos y se le asigna una puntuación en escala de 1 a 4 o de 1 a 5 que luego se convertirá en una puntuación de 0 a 10. </a:t>
            </a:r>
          </a:p>
          <a:p>
            <a:pPr marL="531813" indent="0">
              <a:spcAft>
                <a:spcPts val="1200"/>
              </a:spcAft>
              <a:buNone/>
            </a:pPr>
            <a:endParaRPr lang="es-ES" sz="2000" b="1" dirty="0">
              <a:latin typeface="Corbel" panose="020B0503020204020204" pitchFamily="34" charset="0"/>
            </a:endParaRPr>
          </a:p>
          <a:p>
            <a:pPr marL="531813" indent="0">
              <a:spcAft>
                <a:spcPts val="1200"/>
              </a:spcAft>
              <a:buNone/>
            </a:pPr>
            <a:endParaRPr lang="es-ES" sz="2000" b="1" dirty="0">
              <a:latin typeface="Corbel" panose="020B0503020204020204" pitchFamily="34" charset="0"/>
            </a:endParaRPr>
          </a:p>
          <a:p>
            <a:pPr marL="531813" indent="0">
              <a:spcAft>
                <a:spcPts val="1200"/>
              </a:spcAft>
              <a:buNone/>
            </a:pPr>
            <a:endParaRPr lang="es-ES" sz="2400" b="1" i="1" dirty="0" smtClean="0">
              <a:latin typeface="Corbel" panose="020B0503020204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s-ES" sz="2000" dirty="0" smtClean="0">
              <a:latin typeface="Corbel" panose="020B0503020204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s-ES" sz="2000" dirty="0">
              <a:latin typeface="Corbel" panose="020B0503020204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s-ES" sz="2000" dirty="0" smtClean="0">
              <a:latin typeface="Corbel" panose="020B0503020204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-1" y="1016001"/>
            <a:ext cx="3410857" cy="49784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600" dirty="0" smtClean="0">
                <a:solidFill>
                  <a:schemeClr val="bg1"/>
                </a:solidFill>
                <a:latin typeface="Corbel" panose="020B0503020204020204" pitchFamily="34" charset="0"/>
              </a:rPr>
              <a:t>Rúbricas</a:t>
            </a:r>
            <a:endParaRPr lang="es-ES" sz="5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710</Words>
  <Application>Microsoft Office PowerPoint</Application>
  <PresentationFormat>Panorámica</PresentationFormat>
  <Paragraphs>83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Hezkuntza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b.aranaga</dc:creator>
  <cp:lastModifiedBy>b.aranaga</cp:lastModifiedBy>
  <cp:revision>21</cp:revision>
  <dcterms:created xsi:type="dcterms:W3CDTF">2021-04-19T18:24:35Z</dcterms:created>
  <dcterms:modified xsi:type="dcterms:W3CDTF">2021-04-19T21:50:45Z</dcterms:modified>
</cp:coreProperties>
</file>